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2"/>
    <p:sldMasterId id="2147483780" r:id="rId3"/>
    <p:sldMasterId id="2147483792" r:id="rId4"/>
    <p:sldMasterId id="2147483804" r:id="rId5"/>
    <p:sldMasterId id="2147483816" r:id="rId6"/>
  </p:sldMasterIdLst>
  <p:notesMasterIdLst>
    <p:notesMasterId r:id="rId19"/>
  </p:notesMasterIdLst>
  <p:handoutMasterIdLst>
    <p:handoutMasterId r:id="rId20"/>
  </p:handoutMasterIdLst>
  <p:sldIdLst>
    <p:sldId id="256" r:id="rId7"/>
    <p:sldId id="257" r:id="rId8"/>
    <p:sldId id="258" r:id="rId9"/>
    <p:sldId id="259" r:id="rId10"/>
    <p:sldId id="261" r:id="rId11"/>
    <p:sldId id="266" r:id="rId12"/>
    <p:sldId id="267" r:id="rId13"/>
    <p:sldId id="262" r:id="rId14"/>
    <p:sldId id="263" r:id="rId15"/>
    <p:sldId id="264" r:id="rId16"/>
    <p:sldId id="265" r:id="rId17"/>
    <p:sldId id="260" r:id="rId18"/>
  </p:sldIdLst>
  <p:sldSz cx="9144000" cy="6858000" type="screen4x3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795E9"/>
    <a:srgbClr val="CC66FF"/>
    <a:srgbClr val="477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628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4EF63-41B1-40FA-AA27-19CD646A7BC4}" type="datetimeFigureOut">
              <a:rPr lang="es-MX" smtClean="0"/>
              <a:t>25/08/2014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0BE72-4289-4F8D-9D76-00946E34BA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2674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A8667-BAB2-46F4-9A9C-601D30B5EE8C}" type="datetimeFigureOut">
              <a:rPr lang="es-MX" smtClean="0"/>
              <a:pPr/>
              <a:t>25/08/2014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C1658-EACA-4184-975F-424CEC8C65B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341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  <p:grpSp>
        <p:nvGrpSpPr>
          <p:cNvPr id="7" name="6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7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9" name="Picture 2" descr="C:\Users\Edwin\Documents\68\68\01.jpg"/>
            <p:cNvPicPr>
              <a:picLocks noChangeAspect="1" noChangeArrowheads="1"/>
            </p:cNvPicPr>
            <p:nvPr/>
          </p:nvPicPr>
          <p:blipFill>
            <a:blip r:embed="rId13"/>
            <a:srcRect b="3125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  <p:grpSp>
        <p:nvGrpSpPr>
          <p:cNvPr id="7" name="12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15" name="Picture 2" descr="C:\Users\Edwin\Documents\56\56\01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8" name="9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10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12" name="Picture 2" descr="C:\Users\Edwin\Documents\56\56\01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CF0193-7191-47F2-AE2D-D6CC25DDC543}" type="datetimeFigureOut">
              <a:rPr lang="es-ES_tradnl" smtClean="0"/>
              <a:pPr/>
              <a:t>25/08/2014</a:t>
            </a:fld>
            <a:endParaRPr lang="es-ES_tradn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097156-048C-40D2-B878-D9535E112976}" type="slidenum">
              <a:rPr lang="es-ES_tradnl" smtClean="0"/>
              <a:pPr/>
              <a:t>‹Nº›</a:t>
            </a:fld>
            <a:endParaRPr lang="es-ES_tradnl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monografias.com/Tecnologia/index.shtml" TargetMode="External"/><Relationship Id="rId7" Type="http://schemas.openxmlformats.org/officeDocument/2006/relationships/hyperlink" Target="http://www.google.com.pe/imgres?imgurl=http://www.webmujeractual.com/wp-content/uploads/2008/07/desarrollo_sostenible.jpg&amp;imgrefurl=http://www.webmujeractual.com/2008/07/ecoportal/&amp;usg=__nmx7T3U-kL74oVzD5OytawFZJ24=&amp;h=233&amp;w=175&amp;sz=14&amp;hl=es&amp;start=2&amp;zoom=1&amp;um=1&amp;itbs=1&amp;tbnid=oIA_nNnaN8VwAM:&amp;tbnh=109&amp;tbnw=82&amp;prev=/images?q%3DEconom%C3%ADa%2Becol%C3%B3gica%26um%3D1%26hl%3Des%26sa%3DN%26ndsp%3D18%26tbs%3Disch:1&amp;ei=AC-aTfXVIuX50gGfs5DuDg" TargetMode="External"/><Relationship Id="rId2" Type="http://schemas.openxmlformats.org/officeDocument/2006/relationships/hyperlink" Target="http://www.monografias.com/trabajos34/el-trabajo/el-trabajo.shtml" TargetMode="Externa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8.jpeg"/><Relationship Id="rId5" Type="http://schemas.openxmlformats.org/officeDocument/2006/relationships/hyperlink" Target="http://www.monografias.com/trabajos13/capintel/capintel.shtml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://www.monografias.com/trabajos4/refrec/refrec.shtml" TargetMode="External"/><Relationship Id="rId9" Type="http://schemas.openxmlformats.org/officeDocument/2006/relationships/hyperlink" Target="http://www.google.com.pe/imgres?imgurl=http://www.definicionabc.com/wp-content/uploads/capital-humano.png&amp;imgrefurl=http://www.definicionabc.com/economia/capital-humano.php&amp;usg=___qJwTy9gjXLpWtAPPASI277DAAA=&amp;h=367&amp;w=363&amp;sz=70&amp;hl=es&amp;start=2&amp;zoom=1&amp;um=1&amp;itbs=1&amp;tbnid=OEaXFQlPXwf4GM:&amp;tbnh=122&amp;tbnw=121&amp;prev=/images?q%3Dcapital%2Bhumano%26um%3D1%26hl%3Des%26tbs%3Disch:1&amp;ei=yS-aTfS7POaf0AGOrqnqC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52"/>
            <a:ext cx="2943231" cy="2948213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0" y="1785926"/>
            <a:ext cx="47863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gerian" pitchFamily="82" charset="0"/>
              </a:rPr>
              <a:t>ECONOMÍA</a:t>
            </a:r>
            <a:endParaRPr lang="es-E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643306" y="3786190"/>
            <a:ext cx="51074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gerian" pitchFamily="82" charset="0"/>
              </a:rPr>
              <a:t>ECOLÓGICA</a:t>
            </a:r>
            <a:endParaRPr lang="es-E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0" y="5226784"/>
            <a:ext cx="3857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INTEGRANTES:</a:t>
            </a:r>
          </a:p>
          <a:p>
            <a:pPr>
              <a:buFont typeface="Wingdings" pitchFamily="2" charset="2"/>
              <a:buChar char="v"/>
            </a:pPr>
            <a:r>
              <a:rPr lang="es-ES_tradnl" sz="2000" dirty="0" smtClean="0">
                <a:solidFill>
                  <a:srgbClr val="7030A0"/>
                </a:solidFill>
                <a:latin typeface="Baskerville Old Face" pitchFamily="18" charset="0"/>
              </a:rPr>
              <a:t> Gonzales Cruz, </a:t>
            </a:r>
            <a:r>
              <a:rPr lang="es-ES_tradnl" sz="2000" dirty="0" err="1" smtClean="0">
                <a:solidFill>
                  <a:srgbClr val="7030A0"/>
                </a:solidFill>
                <a:latin typeface="Baskerville Old Face" pitchFamily="18" charset="0"/>
              </a:rPr>
              <a:t>Madeley</a:t>
            </a:r>
            <a:r>
              <a:rPr lang="es-ES_tradnl" sz="2000" dirty="0" smtClean="0">
                <a:solidFill>
                  <a:srgbClr val="7030A0"/>
                </a:solidFill>
                <a:latin typeface="Baskerville Old Face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s-ES_tradnl" sz="2000" dirty="0" smtClean="0">
                <a:solidFill>
                  <a:srgbClr val="7030A0"/>
                </a:solidFill>
                <a:latin typeface="Baskerville Old Face" pitchFamily="18" charset="0"/>
              </a:rPr>
              <a:t> </a:t>
            </a:r>
            <a:r>
              <a:rPr lang="es-ES_tradnl" sz="2000" dirty="0" err="1" smtClean="0">
                <a:solidFill>
                  <a:srgbClr val="7030A0"/>
                </a:solidFill>
                <a:latin typeface="Baskerville Old Face" pitchFamily="18" charset="0"/>
              </a:rPr>
              <a:t>Monrroy</a:t>
            </a:r>
            <a:r>
              <a:rPr lang="es-ES_tradnl" sz="2000" dirty="0" smtClean="0">
                <a:solidFill>
                  <a:srgbClr val="7030A0"/>
                </a:solidFill>
                <a:latin typeface="Baskerville Old Face" pitchFamily="18" charset="0"/>
              </a:rPr>
              <a:t> Lujan, </a:t>
            </a:r>
            <a:r>
              <a:rPr lang="es-ES_tradnl" sz="2000" dirty="0" err="1" smtClean="0">
                <a:solidFill>
                  <a:srgbClr val="7030A0"/>
                </a:solidFill>
                <a:latin typeface="Baskerville Old Face" pitchFamily="18" charset="0"/>
              </a:rPr>
              <a:t>Marilyn</a:t>
            </a:r>
            <a:r>
              <a:rPr lang="es-ES_tradnl" sz="2000" dirty="0" smtClean="0">
                <a:solidFill>
                  <a:srgbClr val="7030A0"/>
                </a:solidFill>
                <a:latin typeface="Baskerville Old Face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s-ES_tradnl" sz="2000" dirty="0" err="1" smtClean="0">
                <a:solidFill>
                  <a:srgbClr val="7030A0"/>
                </a:solidFill>
                <a:latin typeface="Baskerville Old Face" pitchFamily="18" charset="0"/>
              </a:rPr>
              <a:t>Perez</a:t>
            </a:r>
            <a:r>
              <a:rPr lang="es-ES_tradnl" sz="2000" dirty="0" smtClean="0">
                <a:solidFill>
                  <a:srgbClr val="7030A0"/>
                </a:solidFill>
                <a:latin typeface="Baskerville Old Face" pitchFamily="18" charset="0"/>
              </a:rPr>
              <a:t> </a:t>
            </a:r>
            <a:r>
              <a:rPr lang="es-ES_tradnl" sz="2000" dirty="0" err="1" smtClean="0">
                <a:solidFill>
                  <a:srgbClr val="7030A0"/>
                </a:solidFill>
                <a:latin typeface="Baskerville Old Face" pitchFamily="18" charset="0"/>
              </a:rPr>
              <a:t>Marin</a:t>
            </a:r>
            <a:r>
              <a:rPr lang="es-ES_tradnl" sz="2000" dirty="0" smtClean="0">
                <a:solidFill>
                  <a:srgbClr val="7030A0"/>
                </a:solidFill>
                <a:latin typeface="Baskerville Old Face" pitchFamily="18" charset="0"/>
              </a:rPr>
              <a:t>, </a:t>
            </a:r>
            <a:r>
              <a:rPr lang="es-ES_tradnl" sz="2000" dirty="0" err="1" smtClean="0">
                <a:solidFill>
                  <a:srgbClr val="7030A0"/>
                </a:solidFill>
                <a:latin typeface="Baskerville Old Face" pitchFamily="18" charset="0"/>
              </a:rPr>
              <a:t>Maycohol</a:t>
            </a:r>
            <a:r>
              <a:rPr lang="es-ES_tradnl" sz="2000" dirty="0" smtClean="0">
                <a:solidFill>
                  <a:srgbClr val="7030A0"/>
                </a:solidFill>
                <a:latin typeface="Baskerville Old Face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s-ES_tradnl" sz="2000" dirty="0" smtClean="0">
                <a:solidFill>
                  <a:srgbClr val="7030A0"/>
                </a:solidFill>
                <a:latin typeface="Baskerville Old Face" pitchFamily="18" charset="0"/>
              </a:rPr>
              <a:t>Valderrama De La Cruz, Marisol</a:t>
            </a:r>
            <a:r>
              <a:rPr lang="es-ES_tradnl" sz="2000" dirty="0" smtClean="0">
                <a:latin typeface="Baskerville Old Face" pitchFamily="18" charset="0"/>
              </a:rPr>
              <a:t>.</a:t>
            </a:r>
            <a:endParaRPr lang="es-ES_tradnl" sz="2000" dirty="0">
              <a:latin typeface="Baskerville Old Fac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33724"/>
            <a:ext cx="2286016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929198"/>
            <a:ext cx="3214710" cy="1777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enderodepaz.files.wordpress.com/2009/07/ciudad-ecologica11.jpg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  <p:sp>
        <p:nvSpPr>
          <p:cNvPr id="5" name="4 Redondear rectángulo de esquina diagonal"/>
          <p:cNvSpPr/>
          <p:nvPr/>
        </p:nvSpPr>
        <p:spPr>
          <a:xfrm>
            <a:off x="571472" y="214290"/>
            <a:ext cx="2428892" cy="57150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LA DEGRADACIÓN</a:t>
            </a:r>
            <a:endParaRPr lang="es-ES" b="1" dirty="0"/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3000364" y="3286124"/>
            <a:ext cx="3071834" cy="714380"/>
          </a:xfrm>
          <a:prstGeom prst="round2Diag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SISTEMAS ECONÓMICOS</a:t>
            </a:r>
            <a:endParaRPr lang="es-ES" b="1" dirty="0"/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1714480" y="2071678"/>
            <a:ext cx="2643206" cy="714380"/>
          </a:xfrm>
          <a:prstGeom prst="round2Diag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EL RECONOCIMIENTO</a:t>
            </a:r>
            <a:endParaRPr lang="es-ES" b="1" dirty="0"/>
          </a:p>
        </p:txBody>
      </p:sp>
      <p:sp>
        <p:nvSpPr>
          <p:cNvPr id="9" name="8 Redondear rectángulo de esquina diagonal"/>
          <p:cNvSpPr/>
          <p:nvPr/>
        </p:nvSpPr>
        <p:spPr>
          <a:xfrm>
            <a:off x="714348" y="1071546"/>
            <a:ext cx="2214578" cy="571504"/>
          </a:xfrm>
          <a:prstGeom prst="round2DiagRect">
            <a:avLst/>
          </a:prstGeom>
          <a:solidFill>
            <a:srgbClr val="FF993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MEDIO AMBIENTE</a:t>
            </a:r>
            <a:endParaRPr lang="es-ES" b="1" dirty="0"/>
          </a:p>
        </p:txBody>
      </p:sp>
      <p:sp>
        <p:nvSpPr>
          <p:cNvPr id="10" name="9 Redondear rectángulo de esquina diagonal"/>
          <p:cNvSpPr/>
          <p:nvPr/>
        </p:nvSpPr>
        <p:spPr>
          <a:xfrm>
            <a:off x="6357950" y="5500702"/>
            <a:ext cx="2643206" cy="714380"/>
          </a:xfrm>
          <a:prstGeom prst="round2DiagRect">
            <a:avLst/>
          </a:prstGeom>
          <a:solidFill>
            <a:srgbClr val="E795E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EQUILIBRIO ECOLOGICO </a:t>
            </a:r>
          </a:p>
          <a:p>
            <a:pPr algn="ctr"/>
            <a:r>
              <a:rPr lang="es-ES_tradnl" b="1" dirty="0" smtClean="0"/>
              <a:t>Y ECONOMICO</a:t>
            </a:r>
            <a:endParaRPr lang="es-ES" b="1" dirty="0"/>
          </a:p>
        </p:txBody>
      </p:sp>
      <p:sp>
        <p:nvSpPr>
          <p:cNvPr id="11" name="10 Redondear rectángulo de esquina diagonal"/>
          <p:cNvSpPr/>
          <p:nvPr/>
        </p:nvSpPr>
        <p:spPr>
          <a:xfrm>
            <a:off x="6715140" y="3286124"/>
            <a:ext cx="1857388" cy="642942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OLBIGARIAN </a:t>
            </a:r>
            <a:endParaRPr lang="es-ES" b="1" dirty="0"/>
          </a:p>
        </p:txBody>
      </p:sp>
      <p:sp>
        <p:nvSpPr>
          <p:cNvPr id="12" name="11 Redondear rectángulo de esquina diagonal"/>
          <p:cNvSpPr/>
          <p:nvPr/>
        </p:nvSpPr>
        <p:spPr>
          <a:xfrm>
            <a:off x="6572264" y="4286256"/>
            <a:ext cx="2143140" cy="714380"/>
          </a:xfrm>
          <a:prstGeom prst="round2Diag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DEFINIR METAS</a:t>
            </a:r>
            <a:endParaRPr lang="es-ES" b="1" dirty="0"/>
          </a:p>
        </p:txBody>
      </p:sp>
      <p:pic>
        <p:nvPicPr>
          <p:cNvPr id="37890" name="Picture 2" descr="http://t1.gstatic.com/images?q=tbn:ANd9GcSvPjAn0g-1fGrkWYhCdJSMO-9xflL0xK0MS0782bnxvdqE-kd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14290"/>
            <a:ext cx="1813047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://2.bp.blogspot.com/_Ru4uT4cu1rQ/TIqwjOhRQ1I/AAAAAAAAAG8/GmzumpHc708/s1600/capitalism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9" y="3071810"/>
            <a:ext cx="1643073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4" descr="http://www.ecologiaverde.com/wp-content/2009/01/especies-bosqu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357694"/>
            <a:ext cx="207170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7" name="16 Conector recto de flecha"/>
          <p:cNvCxnSpPr>
            <a:stCxn id="5" idx="1"/>
            <a:endCxn id="9" idx="3"/>
          </p:cNvCxnSpPr>
          <p:nvPr/>
        </p:nvCxnSpPr>
        <p:spPr>
          <a:xfrm rot="16200000" flipH="1">
            <a:off x="1660901" y="910810"/>
            <a:ext cx="285752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6" idx="0"/>
            <a:endCxn id="11" idx="2"/>
          </p:cNvCxnSpPr>
          <p:nvPr/>
        </p:nvCxnSpPr>
        <p:spPr>
          <a:xfrm flipV="1">
            <a:off x="6072198" y="3607595"/>
            <a:ext cx="642942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8" idx="1"/>
            <a:endCxn id="6" idx="3"/>
          </p:cNvCxnSpPr>
          <p:nvPr/>
        </p:nvCxnSpPr>
        <p:spPr>
          <a:xfrm rot="16200000" flipH="1">
            <a:off x="3536149" y="2285992"/>
            <a:ext cx="500066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9" idx="1"/>
            <a:endCxn id="8" idx="3"/>
          </p:cNvCxnSpPr>
          <p:nvPr/>
        </p:nvCxnSpPr>
        <p:spPr>
          <a:xfrm rot="16200000" flipH="1">
            <a:off x="2214546" y="1250141"/>
            <a:ext cx="428628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12" idx="1"/>
            <a:endCxn id="10" idx="3"/>
          </p:cNvCxnSpPr>
          <p:nvPr/>
        </p:nvCxnSpPr>
        <p:spPr>
          <a:xfrm rot="16200000" flipH="1">
            <a:off x="7411660" y="5232809"/>
            <a:ext cx="500066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11" idx="1"/>
            <a:endCxn id="12" idx="3"/>
          </p:cNvCxnSpPr>
          <p:nvPr/>
        </p:nvCxnSpPr>
        <p:spPr>
          <a:xfrm rot="5400000">
            <a:off x="7465239" y="410766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enderodepaz.files.wordpress.com/2009/07/ciudad-ecologica11.jpg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928794" y="357166"/>
            <a:ext cx="5456998" cy="8572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pPr algn="ctr"/>
            <a:r>
              <a:rPr lang="es-E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RECOMENDACIONES</a:t>
            </a:r>
            <a:endParaRPr lang="es-E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Proceso alternativo"/>
          <p:cNvSpPr/>
          <p:nvPr/>
        </p:nvSpPr>
        <p:spPr>
          <a:xfrm>
            <a:off x="3357554" y="1928802"/>
            <a:ext cx="2928958" cy="61264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RESPONSABILIDAD</a:t>
            </a:r>
            <a:endParaRPr lang="es-ES" b="1" dirty="0"/>
          </a:p>
        </p:txBody>
      </p:sp>
      <p:sp>
        <p:nvSpPr>
          <p:cNvPr id="7" name="6 Proceso alternativo"/>
          <p:cNvSpPr/>
          <p:nvPr/>
        </p:nvSpPr>
        <p:spPr>
          <a:xfrm>
            <a:off x="1000100" y="3571876"/>
            <a:ext cx="2057408" cy="61264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PROTEGER</a:t>
            </a:r>
            <a:endParaRPr lang="es-ES" b="1" dirty="0"/>
          </a:p>
        </p:txBody>
      </p:sp>
      <p:sp>
        <p:nvSpPr>
          <p:cNvPr id="8" name="7 Proceso alternativo"/>
          <p:cNvSpPr/>
          <p:nvPr/>
        </p:nvSpPr>
        <p:spPr>
          <a:xfrm>
            <a:off x="6715140" y="3500438"/>
            <a:ext cx="1928858" cy="61264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EL PLANETA</a:t>
            </a:r>
            <a:endParaRPr lang="es-ES" b="1" dirty="0"/>
          </a:p>
        </p:txBody>
      </p:sp>
      <p:sp>
        <p:nvSpPr>
          <p:cNvPr id="9" name="8 Proceso alternativo"/>
          <p:cNvSpPr/>
          <p:nvPr/>
        </p:nvSpPr>
        <p:spPr>
          <a:xfrm>
            <a:off x="3929058" y="5643578"/>
            <a:ext cx="2214578" cy="61264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HABITANTES</a:t>
            </a:r>
            <a:endParaRPr lang="es-ES" b="1" dirty="0"/>
          </a:p>
        </p:txBody>
      </p:sp>
      <p:pic>
        <p:nvPicPr>
          <p:cNvPr id="11" name="Picture 4" descr="http://4.bp.blogspot.com/_gGvCJuLtNRA/RyoHzWVybNI/AAAAAAAAAAk/tPLwA1I42pg/s320/wor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000372"/>
            <a:ext cx="2571768" cy="19259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8143900" y="142852"/>
            <a:ext cx="42862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E795E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RECOMENDACIONES</a:t>
            </a:r>
            <a:endParaRPr lang="es-ES_tradnl" sz="2800" b="1" dirty="0">
              <a:solidFill>
                <a:srgbClr val="E795E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lgerian" pitchFamily="82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4929190" y="142852"/>
            <a:ext cx="2500330" cy="1857364"/>
          </a:xfrm>
          <a:prstGeom prst="ellipse">
            <a:avLst/>
          </a:prstGeom>
          <a:solidFill>
            <a:srgbClr val="4779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ES_tradnl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_tradnl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Usar los recursos renovables (como pesca, leña), en un ritmo que no debe exceder su tasa de renovación.</a:t>
            </a:r>
          </a:p>
          <a:p>
            <a:pPr algn="ctr"/>
            <a:endParaRPr lang="es-ES_tradnl" dirty="0"/>
          </a:p>
        </p:txBody>
      </p:sp>
      <p:sp>
        <p:nvSpPr>
          <p:cNvPr id="8" name="7 Elipse"/>
          <p:cNvSpPr/>
          <p:nvPr/>
        </p:nvSpPr>
        <p:spPr>
          <a:xfrm>
            <a:off x="2428860" y="1785926"/>
            <a:ext cx="2714644" cy="1714512"/>
          </a:xfrm>
          <a:prstGeom prst="ellipse">
            <a:avLst/>
          </a:prstGeom>
          <a:solidFill>
            <a:srgbClr val="4779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ES_tradnl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_tradnl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Usar los recursos agotables, en un ritmo no superior al de su substitución por recursos renovables</a:t>
            </a:r>
            <a:r>
              <a:rPr lang="es-ES_tradnl" dirty="0" smtClean="0">
                <a:solidFill>
                  <a:schemeClr val="bg1"/>
                </a:solidFill>
              </a:rPr>
              <a:t>.</a:t>
            </a:r>
          </a:p>
          <a:p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3143240" y="0"/>
            <a:ext cx="1785918" cy="1142984"/>
          </a:xfrm>
          <a:prstGeom prst="ellipse">
            <a:avLst/>
          </a:prstGeom>
          <a:solidFill>
            <a:srgbClr val="4779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s-ES_tradnl" sz="1600" dirty="0" smtClean="0">
                <a:latin typeface="Times New Roman" pitchFamily="18" charset="0"/>
                <a:cs typeface="Times New Roman" pitchFamily="18" charset="0"/>
              </a:rPr>
              <a:t>Conservar la diversidad biológica.</a:t>
            </a:r>
          </a:p>
          <a:p>
            <a:pPr algn="ctr"/>
            <a:endParaRPr lang="es-ES_tradnl" dirty="0"/>
          </a:p>
        </p:txBody>
      </p:sp>
      <p:sp>
        <p:nvSpPr>
          <p:cNvPr id="10" name="9 Elipse"/>
          <p:cNvSpPr/>
          <p:nvPr/>
        </p:nvSpPr>
        <p:spPr>
          <a:xfrm>
            <a:off x="214282" y="0"/>
            <a:ext cx="2928958" cy="1714488"/>
          </a:xfrm>
          <a:prstGeom prst="ellipse">
            <a:avLst/>
          </a:prstGeom>
          <a:solidFill>
            <a:srgbClr val="4779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latin typeface="Times New Roman" pitchFamily="18" charset="0"/>
                <a:cs typeface="Times New Roman" pitchFamily="18" charset="0"/>
              </a:rPr>
              <a:t>Sólo generar residuos en la cantidad que el ecosistema sea capaz de asimilar o reciclar.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3571868" y="428604"/>
            <a:ext cx="22860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latin typeface="Algerian" pitchFamily="82" charset="0"/>
              </a:rPr>
              <a:t>DEFINICIÓN</a:t>
            </a:r>
            <a:endParaRPr lang="es-ES_tradnl" sz="3200" dirty="0">
              <a:latin typeface="Algerian" pitchFamily="82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3214678" y="1142984"/>
            <a:ext cx="2857520" cy="2786082"/>
          </a:xfrm>
          <a:prstGeom prst="ellipse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 </a:t>
            </a:r>
            <a:r>
              <a:rPr lang="es-ES_tradnl" dirty="0" smtClean="0">
                <a:solidFill>
                  <a:schemeClr val="tx1"/>
                </a:solidFill>
              </a:rPr>
              <a:t>Rama de la teoría económica, también conocida como teoría del desarrollo humano o economía del bienestar natural</a:t>
            </a:r>
            <a:endParaRPr lang="es-ES_tradnl" dirty="0"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1785918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214950"/>
            <a:ext cx="1000132" cy="1041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Flecha curvada hacia la derecha"/>
          <p:cNvSpPr/>
          <p:nvPr/>
        </p:nvSpPr>
        <p:spPr>
          <a:xfrm rot="2438839">
            <a:off x="501539" y="1055254"/>
            <a:ext cx="857256" cy="1857388"/>
          </a:xfrm>
          <a:prstGeom prst="curvedRightArrow">
            <a:avLst/>
          </a:prstGeom>
          <a:solidFill>
            <a:srgbClr val="E795E9"/>
          </a:solidFill>
          <a:ln>
            <a:solidFill>
              <a:srgbClr val="E79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4282" y="292893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Impacto económico</a:t>
            </a:r>
            <a:endParaRPr lang="es-ES_tradn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 r="45217"/>
          <a:stretch>
            <a:fillRect/>
          </a:stretch>
        </p:blipFill>
        <p:spPr bwMode="auto">
          <a:xfrm>
            <a:off x="7072330" y="4500570"/>
            <a:ext cx="207167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Flecha curvada hacia la izquierda"/>
          <p:cNvSpPr/>
          <p:nvPr/>
        </p:nvSpPr>
        <p:spPr>
          <a:xfrm rot="20409094">
            <a:off x="7840122" y="1296901"/>
            <a:ext cx="785818" cy="1714512"/>
          </a:xfrm>
          <a:prstGeom prst="curvedLeftArrow">
            <a:avLst/>
          </a:prstGeom>
          <a:solidFill>
            <a:srgbClr val="E795E9"/>
          </a:solidFill>
          <a:ln>
            <a:solidFill>
              <a:srgbClr val="E79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500958" y="3071810"/>
            <a:ext cx="1428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Salud del ecosistema y seres humanos</a:t>
            </a:r>
            <a:endParaRPr lang="es-ES_tradn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572000" y="5357826"/>
            <a:ext cx="214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latin typeface="Times New Roman" pitchFamily="18" charset="0"/>
                <a:cs typeface="Times New Roman" pitchFamily="18" charset="0"/>
              </a:rPr>
              <a:t>ENTRE</a:t>
            </a:r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/>
      <p:bldP spid="12" grpId="0" animBg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42976" y="357166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OBJETIVO DE LA ECONOMÍA ECOLÓGICA</a:t>
            </a:r>
            <a:endParaRPr lang="es-ES_tradnl" sz="2800" u="sng" dirty="0"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85918" y="2000240"/>
            <a:ext cx="24288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Pretende construir y está a la búsqueda de un nuevo paradigma científico; el de formular la estrategia y gestión del Desarrollo Sostenible más apropiada para el conjunto de la Humanidad.</a:t>
            </a:r>
          </a:p>
          <a:p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01759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00174"/>
            <a:ext cx="302457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500174"/>
            <a:ext cx="298706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14678" y="2500306"/>
            <a:ext cx="264320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ECONOMÍA CLÁSICA</a:t>
            </a:r>
            <a:endParaRPr lang="es-ES_tradnl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000364" y="3500438"/>
            <a:ext cx="300039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ECONOMÍA ECOLÓGICA</a:t>
            </a:r>
            <a:endParaRPr lang="es-ES_tradnl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6248" y="307181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VS</a:t>
            </a:r>
            <a:endParaRPr lang="es-ES_tradnl" b="1" dirty="0"/>
          </a:p>
        </p:txBody>
      </p:sp>
      <p:sp>
        <p:nvSpPr>
          <p:cNvPr id="7" name="6 Flecha curvada hacia abajo"/>
          <p:cNvSpPr/>
          <p:nvPr/>
        </p:nvSpPr>
        <p:spPr>
          <a:xfrm>
            <a:off x="5286380" y="928670"/>
            <a:ext cx="1857388" cy="571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286512" y="1785926"/>
            <a:ext cx="2500330" cy="230832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Despoja la conducta humana de toda propensión cultural</a:t>
            </a:r>
          </a:p>
          <a:p>
            <a:pPr algn="just"/>
            <a:r>
              <a:rPr lang="es-ES_tradnl" dirty="0" smtClean="0"/>
              <a:t>en su vida económica, suponiendo una conducta</a:t>
            </a:r>
          </a:p>
          <a:p>
            <a:pPr algn="just"/>
            <a:r>
              <a:rPr lang="es-ES_tradnl" dirty="0" smtClean="0"/>
              <a:t>económica de carácter mecánica.</a:t>
            </a:r>
          </a:p>
          <a:p>
            <a:pPr algn="just"/>
            <a:endParaRPr lang="es-ES_tradnl" dirty="0"/>
          </a:p>
        </p:txBody>
      </p:sp>
      <p:sp>
        <p:nvSpPr>
          <p:cNvPr id="9" name="8 Flecha curvada hacia la derecha"/>
          <p:cNvSpPr/>
          <p:nvPr/>
        </p:nvSpPr>
        <p:spPr>
          <a:xfrm>
            <a:off x="2143108" y="3071810"/>
            <a:ext cx="714380" cy="20717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00364" y="5000637"/>
            <a:ext cx="2714644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Incapacidad de hacer frente</a:t>
            </a:r>
          </a:p>
          <a:p>
            <a:pPr algn="just"/>
            <a:r>
              <a:rPr lang="es-ES_tradnl" dirty="0" smtClean="0"/>
              <a:t>a la gestión razonable de los recursos naturales.</a:t>
            </a:r>
          </a:p>
          <a:p>
            <a:pPr algn="just"/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214290"/>
            <a:ext cx="1890429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429132"/>
            <a:ext cx="1643074" cy="2182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571604" y="3071810"/>
            <a:ext cx="4825578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latin typeface="Algerian" pitchFamily="82" charset="0"/>
              </a:rPr>
              <a:t>CONSECUENCIA ESCENCIAL</a:t>
            </a:r>
            <a:endParaRPr lang="es-ES_tradnl" sz="2400" dirty="0">
              <a:latin typeface="Algerian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85918" y="4929198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Sólo tienen en cuenta una porción de los objetos existentes; aquellos que son reproductibles, intercambiables y apropiables.</a:t>
            </a:r>
            <a:endParaRPr lang="es-ES_tradn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851648" cy="1714512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s-ES_tradnl" sz="2000" dirty="0" smtClean="0"/>
              <a:t>DIFERENCIA ENTRE ECONOMIA ECOLOGICA Y ECONOMIA CONVENCIONAL Y AMBIENTALISTA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5123" name="2 Subtítulo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7854950" cy="4357688"/>
          </a:xfrm>
        </p:spPr>
        <p:txBody>
          <a:bodyPr/>
          <a:lstStyle/>
          <a:p>
            <a:pPr marR="0" algn="l"/>
            <a:r>
              <a:rPr lang="es-ES_tradnl" sz="1400" dirty="0" smtClean="0"/>
              <a:t>.</a:t>
            </a:r>
            <a:r>
              <a:rPr lang="es-ES_tradnl" sz="1600" dirty="0" smtClean="0"/>
              <a:t>Economía convencional y ambientalista minusvalora el capital natural en el sentido de que es tratado como un factor de producción intercambiable por </a:t>
            </a:r>
            <a:r>
              <a:rPr lang="es-ES_tradnl" sz="1600" u="sng" dirty="0" smtClean="0">
                <a:hlinkClick r:id="rId2"/>
              </a:rPr>
              <a:t>trabajo</a:t>
            </a:r>
            <a:r>
              <a:rPr lang="es-ES_tradnl" sz="1600" dirty="0" smtClean="0"/>
              <a:t> y </a:t>
            </a:r>
            <a:r>
              <a:rPr lang="es-ES_tradnl" sz="1600" u="sng" dirty="0" smtClean="0">
                <a:hlinkClick r:id="rId3"/>
              </a:rPr>
              <a:t>tecnología</a:t>
            </a:r>
            <a:r>
              <a:rPr lang="es-ES_tradnl" sz="1600" dirty="0" smtClean="0"/>
              <a:t> (capital humano).</a:t>
            </a:r>
          </a:p>
          <a:p>
            <a:pPr marR="0" algn="l"/>
            <a:endParaRPr lang="es-ES_tradnl" sz="800" dirty="0" smtClean="0"/>
          </a:p>
          <a:p>
            <a:pPr marR="0" algn="l"/>
            <a:endParaRPr lang="es-ES_tradnl" sz="1400" dirty="0" smtClean="0"/>
          </a:p>
          <a:p>
            <a:pPr marR="0" algn="l"/>
            <a:endParaRPr lang="es-ES_tradnl" sz="1400" dirty="0" smtClean="0"/>
          </a:p>
          <a:p>
            <a:pPr marR="0" algn="l"/>
            <a:endParaRPr lang="es-ES_tradnl" sz="1400" dirty="0" smtClean="0"/>
          </a:p>
          <a:p>
            <a:pPr marR="0" algn="l"/>
            <a:endParaRPr lang="es-ES_tradnl" sz="1400" dirty="0" smtClean="0"/>
          </a:p>
          <a:p>
            <a:pPr marR="0" algn="l"/>
            <a:endParaRPr lang="es-ES_tradnl" sz="1400" dirty="0" smtClean="0"/>
          </a:p>
          <a:p>
            <a:pPr marR="0" algn="l"/>
            <a:endParaRPr lang="es-ES_tradnl" sz="1400" dirty="0" smtClean="0"/>
          </a:p>
          <a:p>
            <a:pPr marR="0" algn="l"/>
            <a:endParaRPr lang="es-ES_tradnl" sz="1400" dirty="0" smtClean="0"/>
          </a:p>
          <a:p>
            <a:pPr marR="0" algn="l"/>
            <a:r>
              <a:rPr lang="es-ES_tradnl" sz="1600" dirty="0" smtClean="0"/>
              <a:t>Economía ecológica: Analiza los </a:t>
            </a:r>
            <a:r>
              <a:rPr lang="es-ES_tradnl" sz="1600" u="sng" dirty="0" smtClean="0">
                <a:hlinkClick r:id="rId4"/>
              </a:rPr>
              <a:t>recursos</a:t>
            </a:r>
            <a:r>
              <a:rPr lang="es-ES_tradnl" sz="1600" dirty="0" smtClean="0"/>
              <a:t> naturales y el </a:t>
            </a:r>
            <a:r>
              <a:rPr lang="es-ES_tradnl" sz="1600" u="sng" dirty="0" smtClean="0">
                <a:hlinkClick r:id="rId5"/>
              </a:rPr>
              <a:t>capital</a:t>
            </a:r>
            <a:endParaRPr lang="es-ES_tradnl" sz="1600" u="sng" dirty="0" smtClean="0"/>
          </a:p>
          <a:p>
            <a:pPr marR="0" algn="l"/>
            <a:endParaRPr lang="es-ES_tradnl" sz="1400" u="sng" dirty="0" smtClean="0"/>
          </a:p>
          <a:p>
            <a:pPr marR="0" algn="l"/>
            <a:endParaRPr lang="es-ES_tradnl" sz="1400" u="sng" dirty="0" smtClean="0"/>
          </a:p>
          <a:p>
            <a:pPr marR="0" algn="l"/>
            <a:endParaRPr lang="es-ES" sz="1100" dirty="0" smtClean="0"/>
          </a:p>
          <a:p>
            <a:pPr marR="0"/>
            <a:endParaRPr lang="es-ES" dirty="0" smtClean="0"/>
          </a:p>
        </p:txBody>
      </p:sp>
      <p:pic>
        <p:nvPicPr>
          <p:cNvPr id="5124" name="3 Marcador de contenido" descr="imagesCA3F1XR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0" y="3143250"/>
            <a:ext cx="17859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http://t3.gstatic.com/images?q=tbn:ANd9GcRQrSwIXR-Mm1aJnUqv0zFplCdzVVGFzpnGAFO-B1BMS3lfPQtj3I4pwt4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313" y="5357813"/>
            <a:ext cx="164306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http://t3.gstatic.com/images?q=tbn:ANd9GcT20XhDRQOEvU4fdzhZzFLg5UHkjN-3nAcXn8Fx9YqL4c7sGOZeDBMTdw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9125" y="3143250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Marcador de contenido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753100"/>
          </a:xfrm>
        </p:spPr>
        <p:txBody>
          <a:bodyPr/>
          <a:lstStyle/>
          <a:p>
            <a:endParaRPr lang="es-ES_tradnl" sz="1200" b="1" dirty="0" smtClean="0"/>
          </a:p>
          <a:p>
            <a:endParaRPr lang="es-ES_tradnl" sz="1200" b="1" dirty="0" smtClean="0"/>
          </a:p>
          <a:p>
            <a:pPr>
              <a:buFont typeface="Wingdings 2" pitchFamily="18" charset="2"/>
              <a:buNone/>
            </a:pPr>
            <a:endParaRPr lang="es-ES" sz="1200" dirty="0" smtClean="0"/>
          </a:p>
          <a:p>
            <a:pPr>
              <a:buFont typeface="Wingdings 2" pitchFamily="18" charset="2"/>
              <a:buNone/>
            </a:pPr>
            <a:endParaRPr lang="es-ES" sz="1200" dirty="0" smtClean="0"/>
          </a:p>
        </p:txBody>
      </p:sp>
      <p:sp>
        <p:nvSpPr>
          <p:cNvPr id="4" name="3 Rectángulo redondeado"/>
          <p:cNvSpPr/>
          <p:nvPr/>
        </p:nvSpPr>
        <p:spPr>
          <a:xfrm>
            <a:off x="2428860" y="2500306"/>
            <a:ext cx="3929063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/>
              <a:t>4</a:t>
            </a:r>
            <a:r>
              <a:rPr lang="es-ES_tradnl" sz="2000" b="1" dirty="0"/>
              <a:t>.PRINCIPALES CARACTERÍSTICAS DE LA ECONOMÍA ECOLÓGICA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5857875" y="1857375"/>
            <a:ext cx="714375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16200000" flipH="1">
            <a:off x="6215063" y="4071938"/>
            <a:ext cx="5715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rot="16200000" flipV="1">
            <a:off x="2214563" y="2000250"/>
            <a:ext cx="642938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5400000">
            <a:off x="2071688" y="4214812"/>
            <a:ext cx="642938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5715000" y="214313"/>
            <a:ext cx="3214688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dirty="0"/>
              <a:t>Considera como una cuestión central la sustentabilidad ecológica de la economía, en oposición a la visión tradicional solamente centrada en el crecimiento económico</a:t>
            </a:r>
            <a:endParaRPr lang="es-ES" sz="1200" dirty="0"/>
          </a:p>
        </p:txBody>
      </p:sp>
      <p:sp>
        <p:nvSpPr>
          <p:cNvPr id="17" name="16 Elipse"/>
          <p:cNvSpPr/>
          <p:nvPr/>
        </p:nvSpPr>
        <p:spPr>
          <a:xfrm>
            <a:off x="214313" y="4786313"/>
            <a:ext cx="28575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dirty="0"/>
              <a:t>Reconoce la importancia de desarrollar indicadores biofísicos, exclusivamente monetarios, para medir la sustentabilidad ecológica.</a:t>
            </a:r>
            <a:endParaRPr lang="es-ES" sz="1400" dirty="0"/>
          </a:p>
        </p:txBody>
      </p:sp>
      <p:sp>
        <p:nvSpPr>
          <p:cNvPr id="18" name="17 Elipse"/>
          <p:cNvSpPr/>
          <p:nvPr/>
        </p:nvSpPr>
        <p:spPr>
          <a:xfrm>
            <a:off x="214313" y="214313"/>
            <a:ext cx="3286125" cy="164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dirty="0"/>
              <a:t>Investiga aspectos que quedan ocultos por un sistema de precios, que infravalora la escasez y los perjuicios ambientales y sociales actuales y futuros</a:t>
            </a:r>
            <a:endParaRPr lang="es-ES" sz="1400" dirty="0"/>
          </a:p>
        </p:txBody>
      </p:sp>
      <p:sp>
        <p:nvSpPr>
          <p:cNvPr id="19" name="18 Elipse"/>
          <p:cNvSpPr/>
          <p:nvPr/>
        </p:nvSpPr>
        <p:spPr>
          <a:xfrm>
            <a:off x="5929313" y="4643438"/>
            <a:ext cx="2857500" cy="1857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/>
              <a:t>¨la escala de la economía”, está limitada por los ecosistemas y que gran parte del patrimonio natural</a:t>
            </a:r>
            <a:endParaRPr lang="es-ES" sz="1600" dirty="0"/>
          </a:p>
        </p:txBody>
      </p:sp>
      <p:pic>
        <p:nvPicPr>
          <p:cNvPr id="6156" name="24 Imagen" descr="imagesCAINAU1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857750"/>
            <a:ext cx="123825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25 Imagen" descr="imagesCASMVVP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286000"/>
            <a:ext cx="1562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26 Imagen" descr="imagesCAX4P7U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2143125"/>
            <a:ext cx="12763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27 Imagen" descr="imagesCAZEU7N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4857750"/>
            <a:ext cx="1143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enderodepaz.files.wordpress.com/2009/07/ciudad-ecologica11.jpg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928794" y="285728"/>
            <a:ext cx="5929354" cy="78045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CONCLUSIONES</a:t>
            </a:r>
            <a:endParaRPr lang="es-E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4143372" y="5857892"/>
            <a:ext cx="3429024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RECHAZA </a:t>
            </a:r>
          </a:p>
        </p:txBody>
      </p:sp>
      <p:pic>
        <p:nvPicPr>
          <p:cNvPr id="1030" name="Picture 6" descr="http://definanzas.com/wp-content/uploads/2008061954pib-su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785926"/>
            <a:ext cx="2411033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12 Elipse"/>
          <p:cNvSpPr/>
          <p:nvPr/>
        </p:nvSpPr>
        <p:spPr>
          <a:xfrm>
            <a:off x="357158" y="1714488"/>
            <a:ext cx="3143272" cy="71438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RECHAZA</a:t>
            </a:r>
            <a:endParaRPr lang="es-ES" sz="2400" dirty="0"/>
          </a:p>
        </p:txBody>
      </p:sp>
      <p:sp>
        <p:nvSpPr>
          <p:cNvPr id="14" name="13 Elipse"/>
          <p:cNvSpPr/>
          <p:nvPr/>
        </p:nvSpPr>
        <p:spPr>
          <a:xfrm>
            <a:off x="3071802" y="2714620"/>
            <a:ext cx="3357586" cy="785818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s-E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UTILIZACION  DEL PIB</a:t>
            </a:r>
          </a:p>
          <a:p>
            <a:pPr algn="ctr"/>
            <a:endParaRPr lang="es-ES" sz="2400" dirty="0"/>
          </a:p>
        </p:txBody>
      </p:sp>
      <p:sp>
        <p:nvSpPr>
          <p:cNvPr id="16" name="15 Elipse"/>
          <p:cNvSpPr/>
          <p:nvPr/>
        </p:nvSpPr>
        <p:spPr>
          <a:xfrm>
            <a:off x="4000496" y="4071942"/>
            <a:ext cx="3143272" cy="714380"/>
          </a:xfrm>
          <a:prstGeom prst="ellipse">
            <a:avLst/>
          </a:prstGeom>
          <a:solidFill>
            <a:srgbClr val="FF993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FUNCIONES</a:t>
            </a:r>
            <a:endParaRPr lang="es-ES" sz="2400" dirty="0"/>
          </a:p>
        </p:txBody>
      </p:sp>
      <p:sp>
        <p:nvSpPr>
          <p:cNvPr id="17" name="16 Elipse"/>
          <p:cNvSpPr/>
          <p:nvPr/>
        </p:nvSpPr>
        <p:spPr>
          <a:xfrm>
            <a:off x="4572000" y="5357826"/>
            <a:ext cx="3429024" cy="714380"/>
          </a:xfrm>
          <a:prstGeom prst="ellipse">
            <a:avLst/>
          </a:prstGeom>
          <a:solidFill>
            <a:srgbClr val="CC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NATURALEZA</a:t>
            </a:r>
            <a:endParaRPr lang="es-ES" sz="2400" dirty="0"/>
          </a:p>
        </p:txBody>
      </p:sp>
      <p:pic>
        <p:nvPicPr>
          <p:cNvPr id="18" name="Picture 2" descr="http://bligoo.com/media/users/1/83107/images/DSC021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857760"/>
            <a:ext cx="235745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18 Flecha curvada hacia la izquierda"/>
          <p:cNvSpPr/>
          <p:nvPr/>
        </p:nvSpPr>
        <p:spPr>
          <a:xfrm rot="19139803">
            <a:off x="3789857" y="1903614"/>
            <a:ext cx="434814" cy="785818"/>
          </a:xfrm>
          <a:prstGeom prst="curvedLeftArrow">
            <a:avLst>
              <a:gd name="adj1" fmla="val 25000"/>
              <a:gd name="adj2" fmla="val 53711"/>
              <a:gd name="adj3" fmla="val 2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20 Flecha curvada hacia la izquierda"/>
          <p:cNvSpPr/>
          <p:nvPr/>
        </p:nvSpPr>
        <p:spPr>
          <a:xfrm rot="20805316">
            <a:off x="5717540" y="4828180"/>
            <a:ext cx="434814" cy="597981"/>
          </a:xfrm>
          <a:prstGeom prst="curvedLeftArrow">
            <a:avLst>
              <a:gd name="adj1" fmla="val 25000"/>
              <a:gd name="adj2" fmla="val 53711"/>
              <a:gd name="adj3" fmla="val 2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2" name="21 Flecha curvada hacia la izquierda"/>
          <p:cNvSpPr/>
          <p:nvPr/>
        </p:nvSpPr>
        <p:spPr>
          <a:xfrm rot="20422474">
            <a:off x="5206256" y="3487048"/>
            <a:ext cx="434814" cy="515478"/>
          </a:xfrm>
          <a:prstGeom prst="curvedLeftArrow">
            <a:avLst>
              <a:gd name="adj1" fmla="val 25000"/>
              <a:gd name="adj2" fmla="val 53711"/>
              <a:gd name="adj3" fmla="val 2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3" grpId="0" animBg="1"/>
      <p:bldP spid="14" grpId="0" animBg="1"/>
      <p:bldP spid="16" grpId="0" animBg="1"/>
      <p:bldP spid="17" grpId="0" animBg="1"/>
      <p:bldP spid="19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enderodepaz.files.wordpress.com/2009/07/ciudad-ecologica11.jpg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  <p:sp>
        <p:nvSpPr>
          <p:cNvPr id="5" name="4 Proceso alternativo"/>
          <p:cNvSpPr/>
          <p:nvPr/>
        </p:nvSpPr>
        <p:spPr>
          <a:xfrm>
            <a:off x="4786314" y="1428736"/>
            <a:ext cx="3643338" cy="64294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PERSEGUIR  EL MANTENIMIENTO</a:t>
            </a:r>
            <a:endParaRPr lang="es-ES" sz="2400" b="1" dirty="0"/>
          </a:p>
        </p:txBody>
      </p:sp>
      <p:sp>
        <p:nvSpPr>
          <p:cNvPr id="6" name="5 Proceso alternativo"/>
          <p:cNvSpPr/>
          <p:nvPr/>
        </p:nvSpPr>
        <p:spPr>
          <a:xfrm>
            <a:off x="4786314" y="2786058"/>
            <a:ext cx="2000264" cy="64294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VIDA</a:t>
            </a:r>
            <a:endParaRPr lang="es-ES" sz="2400" b="1" dirty="0"/>
          </a:p>
        </p:txBody>
      </p:sp>
      <p:sp>
        <p:nvSpPr>
          <p:cNvPr id="7" name="6 Proceso alternativo"/>
          <p:cNvSpPr/>
          <p:nvPr/>
        </p:nvSpPr>
        <p:spPr>
          <a:xfrm>
            <a:off x="3000364" y="4071942"/>
            <a:ext cx="3286148" cy="64294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CONTEXTO DE LIBERTAD</a:t>
            </a:r>
            <a:endParaRPr lang="es-ES" sz="2400" b="1" dirty="0"/>
          </a:p>
        </p:txBody>
      </p:sp>
      <p:pic>
        <p:nvPicPr>
          <p:cNvPr id="12" name="Picture 4" descr="http://www.ecologistasenaccion.org/IMG/jpg/ojo_naturaleza_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4429156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www.webmujeractual.com/wp-content/uploads/2008/07/desarrollo_sostenible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214818"/>
            <a:ext cx="1666875" cy="22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ema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13">
  <a:themeElements>
    <a:clrScheme name="Default Design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1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AD0AEC-57F1-47F8-A38F-122018B8D4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Tema13</Template>
  <TotalTime>359</TotalTime>
  <Words>392</Words>
  <Application>Microsoft Office PowerPoint</Application>
  <PresentationFormat>Presentación en pantalla (4:3)</PresentationFormat>
  <Paragraphs>75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12</vt:i4>
      </vt:variant>
    </vt:vector>
  </HeadingPairs>
  <TitlesOfParts>
    <vt:vector size="26" baseType="lpstr">
      <vt:lpstr>Algerian</vt:lpstr>
      <vt:lpstr>Arial</vt:lpstr>
      <vt:lpstr>Baskerville Old Face</vt:lpstr>
      <vt:lpstr>Calibri</vt:lpstr>
      <vt:lpstr>Constantia</vt:lpstr>
      <vt:lpstr>Garamond</vt:lpstr>
      <vt:lpstr>Times New Roman</vt:lpstr>
      <vt:lpstr>Wingdings</vt:lpstr>
      <vt:lpstr>Wingdings 2</vt:lpstr>
      <vt:lpstr>Tema11</vt:lpstr>
      <vt:lpstr>Tema13</vt:lpstr>
      <vt:lpstr>Tema10</vt:lpstr>
      <vt:lpstr>Tema12</vt:lpstr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DIFERENCIA ENTRE ECONOMIA ECOLOGICA Y ECONOMIA CONVENCIONAL Y AMBIENTALISTA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Particular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GONZALES</dc:creator>
  <cp:keywords/>
  <dc:description/>
  <cp:lastModifiedBy>gato_muerto@live.com.mx</cp:lastModifiedBy>
  <cp:revision>37</cp:revision>
  <cp:lastPrinted>2014-08-25T16:36:35Z</cp:lastPrinted>
  <dcterms:created xsi:type="dcterms:W3CDTF">2011-04-04T14:10:04Z</dcterms:created>
  <dcterms:modified xsi:type="dcterms:W3CDTF">2014-08-25T16:41:43Z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TC300036499990</vt:lpwstr>
  </property>
</Properties>
</file>